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503" r:id="rId3"/>
    <p:sldId id="505" r:id="rId4"/>
    <p:sldId id="573" r:id="rId5"/>
    <p:sldId id="542" r:id="rId6"/>
    <p:sldId id="543" r:id="rId7"/>
    <p:sldId id="544" r:id="rId8"/>
    <p:sldId id="545" r:id="rId9"/>
    <p:sldId id="546" r:id="rId10"/>
    <p:sldId id="547" r:id="rId11"/>
    <p:sldId id="548" r:id="rId12"/>
    <p:sldId id="549" r:id="rId13"/>
    <p:sldId id="550" r:id="rId14"/>
    <p:sldId id="551" r:id="rId15"/>
    <p:sldId id="552" r:id="rId16"/>
    <p:sldId id="553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2" r:id="rId25"/>
    <p:sldId id="563" r:id="rId26"/>
    <p:sldId id="564" r:id="rId27"/>
    <p:sldId id="565" r:id="rId28"/>
    <p:sldId id="566" r:id="rId29"/>
    <p:sldId id="567" r:id="rId30"/>
    <p:sldId id="439" r:id="rId31"/>
    <p:sldId id="42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552BB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7" autoAdjust="0"/>
    <p:restoredTop sz="97842" autoAdjust="0"/>
  </p:normalViewPr>
  <p:slideViewPr>
    <p:cSldViewPr snapToGrid="0">
      <p:cViewPr varScale="1">
        <p:scale>
          <a:sx n="84" d="100"/>
          <a:sy n="84" d="100"/>
        </p:scale>
        <p:origin x="9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pPr/>
              <a:t>10-May-16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pPr/>
              <a:t>10-May-16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35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63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8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05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6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5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1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07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97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54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27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9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10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7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8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2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0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68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3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04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435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2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6B0-3B27-4B4B-84C9-046F55292F70}" type="datetime1">
              <a:rPr lang="en-US" smtClean="0"/>
              <a:t>10-May-16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6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1" y="685802"/>
            <a:ext cx="2324100" cy="54863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5802"/>
            <a:ext cx="8105775" cy="5486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4926-EC33-4146-BD45-86753E3B8E4F}" type="datetime1">
              <a:rPr lang="en-US" smtClean="0"/>
              <a:t>10-May-16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pPr/>
              <a:t>10-May-16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3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D82-C60C-487C-919E-99C0379DA0D5}" type="datetime1">
              <a:rPr lang="en-US" smtClean="0"/>
              <a:t>10-May-16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026" name="Picture 2" descr="C:\Users\SOTSO\Desktop\Template\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4520"/>
            <a:ext cx="10972800" cy="1348451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1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50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5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2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FEEB-8615-4825-901F-021BD295684C}" type="datetime1">
              <a:rPr lang="en-US" smtClean="0"/>
              <a:t>10-May-16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8588-C08C-4E81-BBEE-C49133649509}" type="datetime1">
              <a:rPr lang="en-US" smtClean="0"/>
              <a:t>10-May-16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C8BB-5B39-413D-B15B-513DFF3C984C}" type="datetime1">
              <a:rPr lang="en-US" smtClean="0"/>
              <a:t>10-May-16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312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93DA-590D-4678-A433-985B18679071}" type="datetime1">
              <a:rPr lang="en-US" smtClean="0"/>
              <a:t>10-May-16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3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1" y="465513"/>
            <a:ext cx="7048500" cy="5935287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3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 userDrawn="1">
          <p15:clr>
            <a:srgbClr val="FBAE40"/>
          </p15:clr>
        </p15:guide>
        <p15:guide id="2" orient="horz" pos="288" userDrawn="1">
          <p15:clr>
            <a:srgbClr val="FBAE40"/>
          </p15:clr>
        </p15:guide>
        <p15:guide id="3" orient="horz" pos="4032" userDrawn="1">
          <p15:clr>
            <a:srgbClr val="FBAE40"/>
          </p15:clr>
        </p15:guide>
        <p15:guide id="4" pos="2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281804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15775" y="127000"/>
            <a:ext cx="10994127" cy="101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774" y="1475184"/>
            <a:ext cx="10994127" cy="469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1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2342D67-806A-4A06-A5CC-E2A506B094AB}" type="datetime1">
              <a:rPr lang="en-US" smtClean="0"/>
              <a:t>10-May-16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6" y="6394450"/>
            <a:ext cx="813435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pic>
        <p:nvPicPr>
          <p:cNvPr id="4099" name="Picture 3" descr="C:\Users\SOTSO\Desktop\Template\444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685800" rtl="0" eaLnBrk="1" latinLnBrk="0" hangingPunct="1">
        <a:spcBef>
          <a:spcPts val="1650"/>
        </a:spcBef>
        <a:buClr>
          <a:schemeClr val="tx1">
            <a:lumMod val="65000"/>
          </a:schemeClr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205740" algn="l" defTabSz="6858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71450" algn="l" defTabSz="685800" rtl="0" eaLnBrk="1" latinLnBrk="0" hangingPunct="1">
        <a:spcBef>
          <a:spcPts val="900"/>
        </a:spcBef>
        <a:buClr>
          <a:schemeClr val="tx1">
            <a:lumMod val="65000"/>
          </a:schemeClr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71450" algn="l" defTabSz="685800" rtl="0" eaLnBrk="1" latinLnBrk="0" hangingPunct="1">
        <a:spcBef>
          <a:spcPts val="7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62990" indent="-171450" algn="l" defTabSz="6858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8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inter-thread-communication-example" TargetMode="External"/><Relationship Id="rId2" Type="http://schemas.openxmlformats.org/officeDocument/2006/relationships/hyperlink" Target="http://javaconceptoftheday.com/differences-between-program-vs-process-vs-thread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utorialspoint.com/java/java_multithreading.htm" TargetMode="External"/><Relationship Id="rId5" Type="http://schemas.openxmlformats.org/officeDocument/2006/relationships/hyperlink" Target="http://stackoverflow.com/questions/200469/what-is-the-difference-between-a-process-and-a-thread" TargetMode="External"/><Relationship Id="rId4" Type="http://schemas.openxmlformats.org/officeDocument/2006/relationships/hyperlink" Target="http://www.javatpoint.com/synchronization-in-jav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577239" y="2110155"/>
            <a:ext cx="9144000" cy="10113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Presentation Materials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45" y="435474"/>
            <a:ext cx="1216753" cy="15555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3915398" y="600039"/>
            <a:ext cx="5808376" cy="116224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km-K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/>
                <a:cs typeface="Khmer OS Battambang"/>
              </a:rPr>
              <a:t>មជ្ឈមណ្ឌលកូរ៉េ សហ្វវែរ អេច អ ឌី</a:t>
            </a: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en-US" sz="21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Korea Software HRD Center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8362208" y="3246717"/>
            <a:ext cx="3399193" cy="916697"/>
          </a:xfrm>
        </p:spPr>
        <p:txBody>
          <a:bodyPr>
            <a:normAutofit/>
          </a:bodyPr>
          <a:lstStyle/>
          <a:p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ឣ្នកប្រឹក្សាយោបល់</a:t>
            </a:r>
            <a:r>
              <a:rPr lang="en-US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បណ្ឌិត​​ គីម​ ថេខ្យុង</a:t>
            </a:r>
            <a:endParaRPr lang="en-US" sz="15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4341" y="552262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www.kshrd.com.kh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73" y="3772619"/>
            <a:ext cx="2616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ឣ្នកណែនំា</a:t>
            </a:r>
            <a:r>
              <a:rPr lang="en-GB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</a:t>
            </a: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លាង ប៊ុនរ៉ុង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លន់ សុវត្ថានា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ផេង តុលា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ដារ៉ា ពេញចិត្ត</a:t>
            </a:r>
            <a:endParaRPr lang="en-GB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2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. Two ways to implement Thread 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Extend</a:t>
            </a:r>
            <a:r>
              <a:rPr lang="km-KH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ពី</a:t>
            </a:r>
            <a:r>
              <a:rPr lang="en-US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4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</a:t>
            </a:r>
            <a:r>
              <a:rPr lang="en-US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</a:t>
            </a:r>
          </a:p>
          <a:p>
            <a:pPr marL="463550" indent="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បង្កើត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sub class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មួយដែល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extends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ពី </a:t>
            </a:r>
            <a:r>
              <a:rPr lang="en-US" sz="2200" b="1" dirty="0">
                <a:latin typeface="Khmer OS Battambang" pitchFamily="2" charset="0"/>
                <a:cs typeface="Khmer OS Battambang" pitchFamily="2" charset="0"/>
              </a:rPr>
              <a:t>Thread Class</a:t>
            </a:r>
          </a:p>
          <a:p>
            <a:pPr marL="688975" indent="-225425">
              <a:lnSpc>
                <a:spcPct val="120000"/>
              </a:lnSpc>
              <a:buFont typeface="Wingdings" panose="05000000000000000000" pitchFamily="2" charset="2"/>
              <a:buChar char="q"/>
              <a:tabLst>
                <a:tab pos="688975" algn="l"/>
              </a:tabLst>
            </a:pP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Override method </a:t>
            </a:r>
            <a:r>
              <a:rPr lang="en-US" sz="2200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run()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</a:p>
          <a:p>
            <a:pPr marL="688975" indent="-225425">
              <a:lnSpc>
                <a:spcPct val="120000"/>
              </a:lnSpc>
              <a:buFont typeface="Wingdings" panose="05000000000000000000" pitchFamily="2" charset="2"/>
              <a:buChar char="q"/>
              <a:tabLst>
                <a:tab pos="688975" algn="l"/>
              </a:tabLst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</a:t>
            </a:r>
            <a:r>
              <a:rPr lang="en-US" sz="2200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run()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នឹង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ដោយ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បន្ទាប់ពីយើង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call method </a:t>
            </a:r>
            <a:r>
              <a:rPr lang="en-US" sz="2200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start()</a:t>
            </a:r>
          </a:p>
          <a:p>
            <a:pPr marL="688975" indent="-225425">
              <a:lnSpc>
                <a:spcPct val="120000"/>
              </a:lnSpc>
              <a:buFont typeface="Wingdings" panose="05000000000000000000" pitchFamily="2" charset="2"/>
              <a:buChar char="q"/>
              <a:tabLst>
                <a:tab pos="688975" algn="l"/>
              </a:tabLst>
            </a:pPr>
            <a:r>
              <a:rPr lang="en-US" sz="2200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ដើម្បីប្រើ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</a:t>
            </a:r>
            <a:r>
              <a:rPr lang="en-US" sz="2200" i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start()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យើងត្រូវបង្កើត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Object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ចេញពី </a:t>
            </a:r>
            <a:r>
              <a:rPr lang="en-US" sz="22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</a:t>
            </a:r>
            <a:r>
              <a:rPr lang="en-US" sz="2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	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2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. Two ways to implement Thread 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EX:  public class 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MyThread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 extends Thread{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	public void run(){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		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System.out.println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(“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MyThread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 is running.”);</a:t>
            </a:r>
            <a:endParaRPr lang="en-US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	}	</a:t>
            </a:r>
            <a:endParaRPr lang="en-US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}											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public static void main(String 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args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[]){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	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MyThread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 t = new  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MyThread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000" dirty="0" err="1" smtClean="0">
                <a:latin typeface="Khmer OS Battambang" pitchFamily="2" charset="0"/>
                <a:cs typeface="Khmer OS Battambang" pitchFamily="2" charset="0"/>
              </a:rPr>
              <a:t>t.start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();</a:t>
            </a:r>
            <a:endParaRPr lang="en-US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2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. Two ways to implement Thread 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US" sz="24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Implements </a:t>
            </a:r>
            <a:r>
              <a:rPr lang="km-KH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ពី </a:t>
            </a:r>
            <a:r>
              <a:rPr lang="en-GB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Runnable Interface</a:t>
            </a:r>
          </a:p>
          <a:p>
            <a:pPr marL="682625" indent="0">
              <a:lnSpc>
                <a:spcPct val="120000"/>
              </a:lnSpc>
              <a:buFont typeface="Wingdings" pitchFamily="2" charset="2"/>
              <a:buChar char="q"/>
            </a:pPr>
            <a:r>
              <a:rPr lang="en-GB" sz="24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sub class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មួយដែល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implements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ពី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Runnable Interface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.</a:t>
            </a:r>
          </a:p>
          <a:p>
            <a:pPr marL="682625" indent="0">
              <a:lnSpc>
                <a:spcPct val="120000"/>
              </a:lnSpc>
              <a:buFont typeface="Wingdings" pitchFamily="2" charset="2"/>
              <a:buChar char="q"/>
            </a:pP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ca-E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ដើម្បីអោយ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 run() method executed </a:t>
            </a:r>
            <a:r>
              <a:rPr lang="en-US" sz="24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a thread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</a:t>
            </a:r>
            <a:r>
              <a:rPr lang="en-US" sz="24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យើងត្រូវ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pass an instance of </a:t>
            </a:r>
            <a:r>
              <a:rPr lang="en-US" sz="24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MyRunnable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ទៅ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 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ដោយដាក់នៅក្នុង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constructor</a:t>
            </a:r>
            <a:endParaRPr lang="km-KH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682625" indent="0">
              <a:lnSpc>
                <a:spcPct val="120000"/>
              </a:lnSpc>
              <a:buNone/>
            </a:pPr>
            <a:endParaRPr lang="en-GB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2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. Two ways to implement Thread 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610436"/>
            <a:ext cx="11020927" cy="44728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EX:   public class </a:t>
            </a:r>
            <a:r>
              <a:rPr lang="en-GB" sz="2000" dirty="0" err="1" smtClean="0">
                <a:latin typeface="Khmer OS Battambang" pitchFamily="2" charset="0"/>
                <a:cs typeface="Khmer OS Battambang" pitchFamily="2" charset="0"/>
              </a:rPr>
              <a:t>MyRunnable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 implements Runnable{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	public void run(){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		</a:t>
            </a:r>
            <a:r>
              <a:rPr lang="en-GB" sz="2000" dirty="0" err="1" smtClean="0">
                <a:latin typeface="Khmer OS Battambang" pitchFamily="2" charset="0"/>
                <a:cs typeface="Khmer OS Battambang" pitchFamily="2" charset="0"/>
              </a:rPr>
              <a:t>System.out.println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(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“My Runnable is running”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);</a:t>
            </a:r>
            <a:endParaRPr lang="en-GB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	}</a:t>
            </a:r>
            <a:endParaRPr lang="en-GB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}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public static void main(String </a:t>
            </a:r>
            <a:r>
              <a:rPr lang="en-GB" sz="2000" dirty="0" err="1" smtClean="0">
                <a:latin typeface="Khmer OS Battambang" pitchFamily="2" charset="0"/>
                <a:cs typeface="Khmer OS Battambang" pitchFamily="2" charset="0"/>
              </a:rPr>
              <a:t>args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[]){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	Thread t = new Thread(new Runnable());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GB" sz="2000" dirty="0" err="1" smtClean="0">
                <a:latin typeface="Khmer OS Battambang" pitchFamily="2" charset="0"/>
                <a:cs typeface="Khmer OS Battambang" pitchFamily="2" charset="0"/>
              </a:rPr>
              <a:t>t.start</a:t>
            </a: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();</a:t>
            </a:r>
            <a:endParaRPr lang="en-GB" sz="20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2000" dirty="0" smtClean="0">
                <a:latin typeface="Khmer OS Battambang" pitchFamily="2" charset="0"/>
                <a:cs typeface="Khmer OS Battambang" pitchFamily="2" charset="0"/>
              </a:rPr>
              <a:t>	}</a:t>
            </a:r>
            <a:endParaRPr lang="en-US" sz="20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0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 Commonly used method in thread class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06627" y="1771048"/>
            <a:ext cx="11059297" cy="4312251"/>
          </a:xfrm>
        </p:spPr>
        <p:txBody>
          <a:bodyPr>
            <a:normAutofit/>
          </a:bodyPr>
          <a:lstStyle/>
          <a:p>
            <a:pPr marL="720090" lvl="3" indent="0">
              <a:buNone/>
            </a:pP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ជាទូទៅ​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របស់​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ដែលគេប្រើប្រាស់មានដូចជា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pPr lvl="3">
              <a:buFontTx/>
              <a:buChar char="-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Sleep</a:t>
            </a:r>
          </a:p>
          <a:p>
            <a:pPr lvl="3">
              <a:buFontTx/>
              <a:buChar char="-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Join </a:t>
            </a:r>
          </a:p>
          <a:p>
            <a:pPr lvl="3">
              <a:buFontTx/>
              <a:buChar char="-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Wait</a:t>
            </a:r>
          </a:p>
          <a:p>
            <a:pPr lvl="3">
              <a:buFontTx/>
              <a:buChar char="-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Notify</a:t>
            </a:r>
          </a:p>
          <a:p>
            <a:pPr marL="720090" lvl="3" indent="0">
              <a:buNone/>
            </a:pP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tc…….</a:t>
            </a:r>
          </a:p>
        </p:txBody>
      </p:sp>
    </p:spTree>
    <p:extLst>
      <p:ext uri="{BB962C8B-B14F-4D97-AF65-F5344CB8AC3E}">
        <p14:creationId xmlns:p14="http://schemas.microsoft.com/office/powerpoint/2010/main" val="14164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3.1 sleep()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5725" y="1771048"/>
            <a:ext cx="11541595" cy="4312251"/>
          </a:xfrm>
        </p:spPr>
        <p:txBody>
          <a:bodyPr>
            <a:normAutofit/>
          </a:bodyPr>
          <a:lstStyle/>
          <a:p>
            <a:pPr marL="720090" lvl="3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sleep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()</a:t>
            </a: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ដែលជារបស់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thread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គឺប្រើប្រាស់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សម្រាប់ផ្អាកដំណើរ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thread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បញ្ជាក់កាលកំណត់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ច្បាស់លាស់</a:t>
            </a:r>
            <a:endParaRPr lang="en-US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720090" lvl="3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Syntax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sleep()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Thread 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ផ្តល់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sleep()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បីប្រភេទ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</a:t>
            </a: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b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GB" sz="2400" dirty="0" smtClean="0"/>
              <a:t>Public </a:t>
            </a:r>
            <a:r>
              <a:rPr lang="en-GB" sz="2400" dirty="0"/>
              <a:t>static void sleep ( </a:t>
            </a:r>
            <a:r>
              <a:rPr lang="en-GB" sz="2400" dirty="0" smtClean="0"/>
              <a:t>)</a:t>
            </a:r>
            <a:endParaRPr lang="en-GB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r>
              <a:rPr lang="en-GB" sz="2400" dirty="0" smtClean="0"/>
              <a:t>Public </a:t>
            </a:r>
            <a:r>
              <a:rPr lang="en-GB" sz="2400" dirty="0"/>
              <a:t>static void sleep ( long </a:t>
            </a:r>
            <a:r>
              <a:rPr lang="en-GB" sz="2400" dirty="0" err="1"/>
              <a:t>miliseconds</a:t>
            </a:r>
            <a:r>
              <a:rPr lang="en-GB" sz="2400" dirty="0"/>
              <a:t> </a:t>
            </a:r>
            <a:r>
              <a:rPr lang="en-GB" sz="2400" dirty="0" smtClean="0"/>
              <a:t>)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GB" sz="2400" dirty="0" smtClean="0"/>
              <a:t>Public </a:t>
            </a:r>
            <a:r>
              <a:rPr lang="en-GB" sz="2400" dirty="0"/>
              <a:t>static void sleep ( long </a:t>
            </a:r>
            <a:r>
              <a:rPr lang="en-GB" sz="2400" dirty="0" err="1"/>
              <a:t>miliseconds</a:t>
            </a:r>
            <a:r>
              <a:rPr lang="en-GB" sz="2400" dirty="0"/>
              <a:t> , </a:t>
            </a:r>
            <a:r>
              <a:rPr lang="en-GB" sz="2400" dirty="0" err="1"/>
              <a:t>int</a:t>
            </a:r>
            <a:r>
              <a:rPr lang="en-GB" sz="2400" dirty="0"/>
              <a:t> </a:t>
            </a:r>
            <a:r>
              <a:rPr lang="en-GB" sz="2400" dirty="0" err="1"/>
              <a:t>nanos</a:t>
            </a:r>
            <a:r>
              <a:rPr lang="en-GB" sz="2400" dirty="0"/>
              <a:t> )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720090" lvl="3" indent="0">
              <a:buNone/>
            </a:pPr>
            <a:endParaRPr lang="en-US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4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3.1 sleep()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sz="quarter" idx="13"/>
          </p:nvPr>
        </p:nvPicPr>
        <p:blipFill rotWithShape="1">
          <a:blip r:embed="rId3"/>
          <a:srcRect l="17360" t="29741" r="47170" b="31345"/>
          <a:stretch/>
        </p:blipFill>
        <p:spPr bwMode="auto">
          <a:xfrm>
            <a:off x="437514" y="1521769"/>
            <a:ext cx="7324496" cy="4795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/>
          <a:srcRect l="18370" t="51433" r="74833" b="26198"/>
          <a:stretch/>
        </p:blipFill>
        <p:spPr bwMode="auto">
          <a:xfrm>
            <a:off x="9721763" y="1521769"/>
            <a:ext cx="2470237" cy="4681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97020" y="2589581"/>
            <a:ext cx="8897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50" dirty="0" smtClean="0">
                <a:latin typeface="Khmer OS Battambang" pitchFamily="2" charset="0"/>
                <a:cs typeface="Khmer OS Battambang" pitchFamily="2" charset="0"/>
              </a:rPr>
              <a:t>Out put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115300" y="3439391"/>
            <a:ext cx="16833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9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3.2 join()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735391"/>
            <a:ext cx="11020927" cy="4312251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join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() method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ដែលរង់ចាំរហូតដល់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thread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ដំណើរការច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ប់។</a:t>
            </a:r>
            <a:endParaRPr lang="en-US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GB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Syntax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join()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ផ្តល់</a:t>
            </a:r>
            <a:r>
              <a:rPr lang="en-GB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method sleep()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ពីរប្រភេទ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</a:t>
            </a:r>
            <a:r>
              <a:rPr lang="en-GB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public </a:t>
            </a:r>
            <a:r>
              <a:rPr lang="en-US" sz="2400" dirty="0"/>
              <a:t>void join()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public void join(long milliseconds)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3.2 join()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3"/>
          </p:nvPr>
        </p:nvPicPr>
        <p:blipFill rotWithShape="1">
          <a:blip r:embed="rId3"/>
          <a:srcRect l="50463" t="18271" r="18797" b="10947"/>
          <a:stretch/>
        </p:blipFill>
        <p:spPr bwMode="auto">
          <a:xfrm>
            <a:off x="609599" y="2121989"/>
            <a:ext cx="5666509" cy="4019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6" t="29465" r="34908" b="17366"/>
          <a:stretch/>
        </p:blipFill>
        <p:spPr bwMode="auto">
          <a:xfrm>
            <a:off x="8683109" y="1536645"/>
            <a:ext cx="3437948" cy="4438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15029" y="2121990"/>
            <a:ext cx="8897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50" dirty="0" smtClean="0">
                <a:latin typeface="Khmer OS Battambang" pitchFamily="2" charset="0"/>
                <a:cs typeface="Khmer OS Battambang" pitchFamily="2" charset="0"/>
              </a:rPr>
              <a:t>Out put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733309" y="2971800"/>
            <a:ext cx="16833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" y="1533612"/>
            <a:ext cx="3101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public void join()</a:t>
            </a:r>
          </a:p>
        </p:txBody>
      </p:sp>
    </p:spTree>
    <p:extLst>
      <p:ext uri="{BB962C8B-B14F-4D97-AF65-F5344CB8AC3E}">
        <p14:creationId xmlns:p14="http://schemas.microsoft.com/office/powerpoint/2010/main" val="1124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3.2 join()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15029" y="2121990"/>
            <a:ext cx="88973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50" dirty="0" smtClean="0">
                <a:latin typeface="Khmer OS Battambang" pitchFamily="2" charset="0"/>
                <a:cs typeface="Khmer OS Battambang" pitchFamily="2" charset="0"/>
              </a:rPr>
              <a:t>Out put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733309" y="2971800"/>
            <a:ext cx="16833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1536645"/>
            <a:ext cx="5363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public void join(long milliseconds)</a:t>
            </a:r>
          </a:p>
        </p:txBody>
      </p:sp>
      <p:pic>
        <p:nvPicPr>
          <p:cNvPr id="10" name="Content Placeholder 9"/>
          <p:cNvPicPr>
            <a:picLocks noGrp="1"/>
          </p:cNvPicPr>
          <p:nvPr>
            <p:ph sz="quarter" idx="13"/>
          </p:nvPr>
        </p:nvPicPr>
        <p:blipFill rotWithShape="1">
          <a:blip r:embed="rId3"/>
          <a:srcRect l="51018" t="15473" r="23334" b="14568"/>
          <a:stretch/>
        </p:blipFill>
        <p:spPr bwMode="auto">
          <a:xfrm>
            <a:off x="690276" y="2009382"/>
            <a:ext cx="5164686" cy="4256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1" t="18765" r="37778" b="31029"/>
          <a:stretch/>
        </p:blipFill>
        <p:spPr bwMode="auto">
          <a:xfrm>
            <a:off x="9476703" y="1536645"/>
            <a:ext cx="2587337" cy="4593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97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50351" y="425318"/>
            <a:ext cx="7295153" cy="616676"/>
          </a:xfrm>
        </p:spPr>
        <p:txBody>
          <a:bodyPr>
            <a:no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ថ្នាក់ ភ្នំពេញ</a:t>
            </a:r>
            <a:endParaRPr lang="en-US" sz="11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03912" y="487996"/>
            <a:ext cx="151515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ក្រុមទី ២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1952365" y="2379587"/>
            <a:ext cx="8373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ប្រធានបទ៖</a:t>
            </a:r>
            <a:r>
              <a:rPr lang="en-US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3000" b="1" dirty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Thread</a:t>
            </a:r>
            <a:endParaRPr lang="km-KH" sz="30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169353" y="3560675"/>
            <a:ext cx="109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សមាជិក</a:t>
            </a:r>
            <a:endParaRPr lang="en-US" b="1" dirty="0">
              <a:latin typeface="Khmer OS Battambang" panose="02000500000000020004" pitchFamily="2" charset="0"/>
              <a:ea typeface="Microsoft YaHei UI" panose="020B0503020204020204" pitchFamily="34" charset="-122"/>
              <a:cs typeface="Khmer OS Battambang" panose="02000500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6174" y="3930007"/>
            <a:ext cx="3163505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លោក កេង </a:t>
            </a: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តារាវុឌ្ឍិ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កញ្ញា គា​អនរ៉ាន់នី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លោក តាក សិលា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លោក ប៉ែន ដារ៉ាយុទ្ធ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>
                <a:latin typeface="Khmer OS Battambang" pitchFamily="2" charset="0"/>
                <a:cs typeface="Khmer OS Battambang" pitchFamily="2" charset="0"/>
              </a:rPr>
              <a:t>លោក លាងសេង យូរ៉ា</a:t>
            </a:r>
          </a:p>
        </p:txBody>
      </p:sp>
    </p:spTree>
    <p:extLst>
      <p:ext uri="{BB962C8B-B14F-4D97-AF65-F5344CB8AC3E}">
        <p14:creationId xmlns:p14="http://schemas.microsoft.com/office/powerpoint/2010/main" val="441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3.3 wait()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6393" y="1600200"/>
            <a:ext cx="11020927" cy="4483099"/>
          </a:xfrm>
        </p:spPr>
        <p:txBody>
          <a:bodyPr/>
          <a:lstStyle/>
          <a:p>
            <a:r>
              <a:rPr lang="en-US" sz="2400" dirty="0" smtClean="0"/>
              <a:t>wait() </a:t>
            </a:r>
            <a:r>
              <a:rPr lang="km-KH" sz="2400" dirty="0" smtClean="0"/>
              <a:t>គឺជា</a:t>
            </a:r>
            <a:r>
              <a:rPr lang="en-US" sz="2400" dirty="0" smtClean="0"/>
              <a:t> method </a:t>
            </a:r>
            <a:r>
              <a:rPr lang="km-KH" sz="2400" dirty="0" smtClean="0"/>
              <a:t>ដែលប្រើប្រាស់សម្រាប់ផ្អាកដំណើរការរបស់​ ​</a:t>
            </a:r>
            <a:r>
              <a:rPr lang="en-US" sz="2400" dirty="0" smtClean="0"/>
              <a:t>thread </a:t>
            </a:r>
            <a:r>
              <a:rPr lang="km-KH" sz="2400" dirty="0" smtClean="0"/>
              <a:t>ដូច</a:t>
            </a:r>
            <a:r>
              <a:rPr lang="en-US" sz="2400" dirty="0" smtClean="0"/>
              <a:t> sleep() </a:t>
            </a:r>
            <a:r>
              <a:rPr lang="km-KH" sz="2400" dirty="0" smtClean="0"/>
              <a:t>ដែរ។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3"/>
          <a:srcRect l="17110" t="38015" r="21006" b="48789"/>
          <a:stretch/>
        </p:blipFill>
        <p:spPr bwMode="auto">
          <a:xfrm>
            <a:off x="606393" y="2732171"/>
            <a:ext cx="11301589" cy="2047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025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3.3 wait()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6393" y="1600200"/>
            <a:ext cx="11020927" cy="4483099"/>
          </a:xfrm>
        </p:spPr>
        <p:txBody>
          <a:bodyPr/>
          <a:lstStyle/>
          <a:p>
            <a:pPr marL="0" indent="0">
              <a:buNone/>
            </a:pPr>
            <a:r>
              <a:rPr lang="km-KH" sz="2400" dirty="0" smtClean="0"/>
              <a:t>តែ</a:t>
            </a:r>
            <a:r>
              <a:rPr lang="en-US" sz="2400" dirty="0" smtClean="0"/>
              <a:t> wait() </a:t>
            </a:r>
            <a:r>
              <a:rPr lang="km-KH" sz="2400" dirty="0" smtClean="0"/>
              <a:t>ខុសគ្នាពី</a:t>
            </a:r>
            <a:r>
              <a:rPr lang="en-US" sz="2400" dirty="0"/>
              <a:t> </a:t>
            </a:r>
            <a:r>
              <a:rPr lang="en-US" sz="2400" dirty="0" smtClean="0"/>
              <a:t>sleep() </a:t>
            </a:r>
            <a:r>
              <a:rPr lang="km-KH" sz="2400" dirty="0" smtClean="0"/>
              <a:t>ត្រង់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17237" t="38686" r="20503" b="36487"/>
          <a:stretch/>
        </p:blipFill>
        <p:spPr bwMode="auto">
          <a:xfrm>
            <a:off x="730192" y="2420592"/>
            <a:ext cx="11250525" cy="3013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30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3.4 notify() &amp; </a:t>
            </a:r>
            <a:r>
              <a:rPr lang="en-US" sz="3000" dirty="0" err="1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notifyall</a:t>
            </a:r>
            <a:r>
              <a:rPr lang="en-US" sz="3000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()</a:t>
            </a:r>
            <a: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6393" y="1600200"/>
            <a:ext cx="11020927" cy="4483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Notify()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wake up single thread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ណាមួយដែលកំពុងតែ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waiting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public final void </a:t>
            </a:r>
            <a:r>
              <a:rPr lang="en-US" sz="2400" dirty="0" smtClean="0"/>
              <a:t>notify()</a:t>
            </a:r>
          </a:p>
          <a:p>
            <a:pPr marL="240030" lvl="1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NotifyAll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()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wake up all thread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ទាំងអស់ដែល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កំពុងតែ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waiting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public final void </a:t>
            </a:r>
            <a:r>
              <a:rPr lang="en-US" sz="2400" dirty="0" err="1"/>
              <a:t>notifyAll</a:t>
            </a:r>
            <a:r>
              <a:rPr lang="en-US" sz="2400" dirty="0"/>
              <a:t>()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40030" lvl="1" indent="0">
              <a:buNone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003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Synchronization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88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en-US" sz="88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  </a:t>
            </a:r>
            <a:r>
              <a:rPr lang="en-US" sz="96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Synchronization</a:t>
            </a:r>
            <a:r>
              <a:rPr lang="en-US" sz="88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គឺជា​សមត្ថភាព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(</a:t>
            </a:r>
            <a:r>
              <a:rPr lang="en-US" sz="8800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Capability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)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ក្នុងការគ្រប់គ្រងទៅលើ​ </a:t>
            </a:r>
            <a:r>
              <a:rPr lang="en-US" sz="8800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Multiple thread to any share resource </a:t>
            </a:r>
            <a:r>
              <a:rPr lang="km-KH" sz="8800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88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96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  Java Synchronization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ជា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option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ដែលល្អប្រសើរមួយ​បើយើងចង់អនុញ្ញាត្តិ​​ឲ្យមាន​ </a:t>
            </a:r>
            <a:r>
              <a:rPr lang="en-US" sz="8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only one </a:t>
            </a:r>
            <a:endParaRPr lang="km-KH" sz="8800" b="1" dirty="0" smtClean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m-KH" sz="8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​​​</a:t>
            </a:r>
            <a:r>
              <a:rPr lang="en-US" sz="8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      thread</a:t>
            </a:r>
            <a:r>
              <a:rPr lang="km-KH" sz="8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​ </a:t>
            </a:r>
            <a:r>
              <a:rPr lang="en-US" sz="8800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to access the share resource </a:t>
            </a:r>
            <a:r>
              <a:rPr lang="km-KH" sz="8800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8800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800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	      Synchronization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មានសារៈសំខាន់ក្នុងការប្រើប្រាស់ដើម្បី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8800" dirty="0" smtClean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  Prevent thread Interference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8800" dirty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  </a:t>
            </a:r>
            <a:r>
              <a:rPr lang="en-US" sz="8800" dirty="0" smtClean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Prevent consistency problem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88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km-KH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4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Synchronization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9600" b="1" dirty="0" smtClean="0">
                <a:solidFill>
                  <a:srgbClr val="00206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Synchronization </a:t>
            </a:r>
            <a:r>
              <a:rPr lang="km-KH" sz="9600" b="1" dirty="0" smtClean="0">
                <a:solidFill>
                  <a:srgbClr val="00206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មាន​ ២​ ប្រភេទគឺ </a:t>
            </a:r>
            <a:r>
              <a:rPr lang="en-US" sz="9600" b="1" dirty="0" smtClean="0">
                <a:solidFill>
                  <a:srgbClr val="00206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8800" dirty="0" smtClean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Process Synchronized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8800" dirty="0" smtClean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Synchronized : </a:t>
            </a:r>
            <a:r>
              <a:rPr lang="km-KH" sz="8800" dirty="0" smtClean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ចែកចេញជា  ២ ធំៗ គឺ </a:t>
            </a:r>
            <a:r>
              <a:rPr lang="en-US" sz="8800" dirty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endParaRPr lang="en-US" sz="8800" dirty="0" smtClean="0">
              <a:solidFill>
                <a:schemeClr val="accent6">
                  <a:lumMod val="50000"/>
                </a:schemeClr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8800" dirty="0" smtClean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Mutual Exclusive </a:t>
            </a:r>
          </a:p>
          <a:p>
            <a:pPr lvl="2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8800" dirty="0" smtClean="0">
                <a:solidFill>
                  <a:schemeClr val="accent6">
                    <a:lumMod val="50000"/>
                  </a:schemeClr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Cooperation(Inter-thread communication in Java)</a:t>
            </a:r>
          </a:p>
          <a:p>
            <a:pPr marL="0" indent="0">
              <a:lnSpc>
                <a:spcPct val="170000"/>
              </a:lnSpc>
              <a:buNone/>
            </a:pPr>
            <a:endParaRPr lang="en-US" sz="8800" dirty="0"/>
          </a:p>
          <a:p>
            <a:pPr marL="480060" lvl="2" indent="0">
              <a:lnSpc>
                <a:spcPct val="170000"/>
              </a:lnSpc>
              <a:buNone/>
            </a:pPr>
            <a:endParaRPr lang="en-US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km-KH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4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3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Synchronized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 marL="514350" lvl="2" indent="-514350">
              <a:lnSpc>
                <a:spcPct val="170000"/>
              </a:lnSpc>
              <a:buFont typeface="+mj-lt"/>
              <a:buAutoNum type="romanUcPeriod"/>
            </a:pPr>
            <a:r>
              <a:rPr lang="en-US" sz="96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Mutual Exclusive :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គឺជា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program object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សម្រាប់បង្ការ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(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prevent) simultaneous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​​ ដែល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access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ទៅកាន់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share resource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វាជួយរក្សា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threads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ពីការច្រៀតចូល ពី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ផ្សេងទៀតក្នុងពេល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share data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 </a:t>
            </a:r>
          </a:p>
          <a:p>
            <a:pPr lvl="3">
              <a:lnSpc>
                <a:spcPct val="170000"/>
              </a:lnSpc>
              <a:buFont typeface="Wingdings" panose="05000000000000000000" pitchFamily="2" charset="2"/>
              <a:buChar char="v"/>
            </a:pP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 Mutual Exclusive </a:t>
            </a:r>
            <a:r>
              <a:rPr lang="km-KH" sz="8800" dirty="0" smtClean="0">
                <a:latin typeface="Khmer OS Battambang" pitchFamily="2" charset="0"/>
                <a:cs typeface="Khmer OS Battambang" pitchFamily="2" charset="0"/>
              </a:rPr>
              <a:t>ចែកចេញជា ៣ គឺ </a:t>
            </a:r>
            <a:r>
              <a:rPr lang="en-US" sz="8800" dirty="0" smtClean="0">
                <a:latin typeface="Khmer OS Battambang" pitchFamily="2" charset="0"/>
                <a:cs typeface="Khmer OS Battambang" pitchFamily="2" charset="0"/>
              </a:rPr>
              <a:t>:</a:t>
            </a:r>
            <a:endParaRPr lang="km-KH" sz="8800" dirty="0" smtClean="0">
              <a:latin typeface="Khmer OS Battambang" pitchFamily="2" charset="0"/>
              <a:cs typeface="Khmer OS Battambang" pitchFamily="2" charset="0"/>
            </a:endParaRP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 Synchronized Method :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ប្រើសម្រាប់ 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lock the object for any share resource</a:t>
            </a:r>
            <a:endParaRPr lang="km-KH" sz="8000" dirty="0" smtClean="0">
              <a:latin typeface="Khmer OS Battambang" pitchFamily="2" charset="0"/>
              <a:cs typeface="Khmer OS Battambang" pitchFamily="2" charset="0"/>
            </a:endParaRP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80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Synchronized Block :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ដូចទៅនឹង 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Synchronized method ,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តែ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 block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តូចជាង 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method</a:t>
            </a: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80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Static Synchronization :</a:t>
            </a:r>
            <a:r>
              <a:rPr lang="km-KH" sz="80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ដូចគ្នាទៅ</a:t>
            </a:r>
            <a:r>
              <a:rPr lang="km-KH" sz="8000" dirty="0">
                <a:latin typeface="Khmer OS Battambang" pitchFamily="2" charset="0"/>
                <a:cs typeface="Khmer OS Battambang" pitchFamily="2" charset="0"/>
              </a:rPr>
              <a:t>នឹង </a:t>
            </a:r>
            <a:r>
              <a:rPr lang="en-US" sz="8000" dirty="0">
                <a:latin typeface="Khmer OS Battambang" pitchFamily="2" charset="0"/>
                <a:cs typeface="Khmer OS Battambang" pitchFamily="2" charset="0"/>
              </a:rPr>
              <a:t>Synchronized method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,</a:t>
            </a:r>
            <a:r>
              <a:rPr lang="km-KH" sz="8000" dirty="0" smtClean="0">
                <a:latin typeface="Khmer OS Battambang" pitchFamily="2" charset="0"/>
                <a:cs typeface="Khmer OS Battambang" pitchFamily="2" charset="0"/>
              </a:rPr>
              <a:t>​ប៉ុន្តែ</a:t>
            </a:r>
            <a:r>
              <a:rPr lang="en-US" sz="80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80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the lock will be on the class not on </a:t>
            </a:r>
            <a:r>
              <a:rPr lang="en-US" sz="80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object</a:t>
            </a:r>
            <a:r>
              <a:rPr lang="km-KH" sz="80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។</a:t>
            </a:r>
            <a:endParaRPr lang="km-KH" sz="8000" dirty="0">
              <a:latin typeface="Khmer OS Battambang" pitchFamily="2" charset="0"/>
              <a:cs typeface="Khmer OS Battambang" pitchFamily="2" charset="0"/>
            </a:endParaRPr>
          </a:p>
          <a:p>
            <a:pPr lvl="4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US" sz="8000" dirty="0" smtClean="0">
              <a:latin typeface="Khmer OS Battambang" pitchFamily="2" charset="0"/>
              <a:cs typeface="Khmer OS Battambang" pitchFamily="2" charset="0"/>
            </a:endParaRPr>
          </a:p>
          <a:p>
            <a:pPr lvl="4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km-KH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4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Synchronized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​(ត)</a:t>
            </a: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14533" y="1698201"/>
            <a:ext cx="5977467" cy="4694766"/>
          </a:xfrm>
        </p:spPr>
        <p:txBody>
          <a:bodyPr>
            <a:noAutofit/>
          </a:bodyPr>
          <a:lstStyle/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km-KH" sz="20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20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0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93461" y="1422400"/>
            <a:ext cx="6025872" cy="5246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5740" indent="-205740" algn="l" defTabSz="685800" rtl="0" eaLnBrk="1" latinLnBrk="0" hangingPunct="1">
              <a:spcBef>
                <a:spcPts val="16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205740" algn="l" defTabSz="6858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1510" indent="-171450" algn="l" defTabSz="685800" rtl="0" eaLnBrk="1" latinLnBrk="0" hangingPunct="1">
              <a:spcBef>
                <a:spcPts val="9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540" indent="-171450" algn="l" defTabSz="685800" rtl="0" eaLnBrk="1" latinLnBrk="0" hangingPunct="1">
              <a:spcBef>
                <a:spcPts val="7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2990" indent="-171450" algn="l" defTabSz="6858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589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734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879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4538" lvl="4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600" b="1" dirty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Ex :</a:t>
            </a:r>
            <a:r>
              <a:rPr lang="en-US" sz="2800" b="1" dirty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 Synchronized </a:t>
            </a:r>
            <a:r>
              <a:rPr lang="en-US" sz="2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Method</a:t>
            </a:r>
            <a:endParaRPr lang="en-US" sz="2800" b="1" dirty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6" y="2123498"/>
            <a:ext cx="5806943" cy="3505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974" y="1539868"/>
            <a:ext cx="4755292" cy="46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Thread Synchronized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​(ត)</a:t>
            </a: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14533" y="1698201"/>
            <a:ext cx="5977467" cy="4694766"/>
          </a:xfrm>
        </p:spPr>
        <p:txBody>
          <a:bodyPr>
            <a:noAutofit/>
          </a:bodyPr>
          <a:lstStyle/>
          <a:p>
            <a:pPr lvl="3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sz="20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km-KH" sz="20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sz="20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0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93461" y="1422400"/>
            <a:ext cx="10818006" cy="5246369"/>
          </a:xfrm>
          <a:prstGeom prst="rect">
            <a:avLst/>
          </a:prstGeom>
          <a:ln>
            <a:solidFill>
              <a:srgbClr val="552BBF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5740" indent="-205740" algn="l" defTabSz="685800" rtl="0" eaLnBrk="1" latinLnBrk="0" hangingPunct="1">
              <a:spcBef>
                <a:spcPts val="16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5770" indent="-205740" algn="l" defTabSz="6858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1510" indent="-171450" algn="l" defTabSz="685800" rtl="0" eaLnBrk="1" latinLnBrk="0" hangingPunct="1">
              <a:spcBef>
                <a:spcPts val="9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1540" indent="-171450" algn="l" defTabSz="685800" rtl="0" eaLnBrk="1" latinLnBrk="0" hangingPunct="1">
              <a:spcBef>
                <a:spcPts val="7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62990" indent="-171450" algn="l" defTabSz="6858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3444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589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734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48790" indent="-171450" algn="l" defTabSz="685800" rtl="0" eaLnBrk="1" latinLnBrk="0" hangingPunct="1">
              <a:spcBef>
                <a:spcPts val="45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4538" lvl="4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Ex </a:t>
            </a:r>
            <a:r>
              <a:rPr lang="en-US" sz="2600" b="1" dirty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:</a:t>
            </a:r>
            <a:r>
              <a:rPr lang="en-US" sz="2800" b="1" dirty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 Synchronized </a:t>
            </a:r>
            <a:r>
              <a:rPr lang="en-US" sz="2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Method</a:t>
            </a:r>
            <a:r>
              <a:rPr lang="km-KH" sz="2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(ត)</a:t>
            </a:r>
          </a:p>
          <a:p>
            <a:pPr marL="744538" lvl="4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m-KH" sz="2800" b="1" dirty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744538" lvl="4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m-KH" sz="2800" b="1" dirty="0" smtClean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744538" lvl="4" indent="-457200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km-KH" sz="2800" b="1" dirty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973138" lvl="8" indent="0">
              <a:lnSpc>
                <a:spcPct val="170000"/>
              </a:lnSpc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	</a:t>
            </a:r>
          </a:p>
          <a:p>
            <a:pPr marL="973138" lvl="8" indent="0">
              <a:lnSpc>
                <a:spcPct val="170000"/>
              </a:lnSpc>
              <a:buNone/>
            </a:pPr>
            <a:r>
              <a:rPr lang="en-US" sz="2800" b="1" dirty="0" smtClean="0">
                <a:solidFill>
                  <a:srgbClr val="552BBF"/>
                </a:solidFill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200" b="1" dirty="0">
                <a:solidFill>
                  <a:srgbClr val="552BBF"/>
                </a:solidFill>
                <a:latin typeface="Khmer OS Battambang" pitchFamily="2" charset="0"/>
                <a:cs typeface="Khmer OS Battambang" pitchFamily="2" charset="0"/>
              </a:rPr>
              <a:t>5   10  15   20   </a:t>
            </a:r>
            <a:r>
              <a:rPr lang="en-US" sz="2200" b="1" dirty="0" smtClean="0">
                <a:solidFill>
                  <a:srgbClr val="552BBF"/>
                </a:solidFill>
                <a:latin typeface="Khmer OS Battambang" pitchFamily="2" charset="0"/>
                <a:cs typeface="Khmer OS Battambang" pitchFamily="2" charset="0"/>
              </a:rPr>
              <a:t>25 100    200   300   400   500</a:t>
            </a:r>
            <a:endParaRPr lang="en-US" sz="2800" b="1" dirty="0" smtClean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973138" lvl="8" indent="0">
              <a:lnSpc>
                <a:spcPct val="170000"/>
              </a:lnSpc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Khmer OS Battambang" pitchFamily="2" charset="0"/>
                <a:cs typeface="Khmer OS Battambang" pitchFamily="2" charset="0"/>
              </a:rPr>
              <a:t>	</a:t>
            </a:r>
            <a:endParaRPr lang="km-KH" sz="2800" b="1" dirty="0" smtClean="0">
              <a:solidFill>
                <a:srgbClr val="C0000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70" y="2296052"/>
            <a:ext cx="7826963" cy="322421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72978" y="5699487"/>
            <a:ext cx="965200" cy="304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3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4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ស្វែងយល់អំពី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Cooperation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514350" lvl="2" indent="-514350">
              <a:lnSpc>
                <a:spcPct val="150000"/>
              </a:lnSpc>
              <a:buAutoNum type="romanUcPeriod" startAt="2"/>
            </a:pPr>
            <a:r>
              <a:rPr lang="en-US" sz="24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Cooperation (Inter-thread communication):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គឺរាល់ការអនុញ្ញាត្តិឲ្យ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synchronized thread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មានទំនាក់ទំនងជាមួយគ្នា ។ វាប្រៀបដូចជា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Structure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មាននៅក្នុង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ដូចជា​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paused , running. </a:t>
            </a:r>
          </a:p>
          <a:p>
            <a:pPr marL="582930" lvl="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វាត្រូវបាន​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Implemented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ចេញពី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method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នៃ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object class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ដូចជា​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:</a:t>
            </a:r>
          </a:p>
          <a:p>
            <a:pPr marL="1268730" lvl="7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Wait()</a:t>
            </a:r>
          </a:p>
          <a:p>
            <a:pPr marL="1268730" lvl="7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Notify()</a:t>
            </a:r>
          </a:p>
          <a:p>
            <a:pPr marL="1268730" lvl="7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Khmer OS Battambang" pitchFamily="2" charset="0"/>
                <a:cs typeface="Khmer OS Battambang" pitchFamily="2" charset="0"/>
              </a:rPr>
              <a:t>notifyAll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();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	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km-KH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en-US" sz="2200" dirty="0" smtClean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200" b="1" dirty="0">
              <a:solidFill>
                <a:srgbClr val="00206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2" y="331101"/>
            <a:ext cx="8245595" cy="856248"/>
          </a:xfrm>
        </p:spPr>
        <p:txBody>
          <a:bodyPr>
            <a:noAutofit/>
          </a:bodyPr>
          <a:lstStyle/>
          <a:p>
            <a: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0.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ប្រភពឯកសារ</a:t>
            </a:r>
            <a: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javaconceptoftheday.com/differences-between-program-vs-process-vs-threads</a:t>
            </a: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1800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http://</a:t>
            </a:r>
            <a:r>
              <a:rPr lang="en-US" sz="1800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www.javatpoint.com/inter-thread-communication-example</a:t>
            </a:r>
            <a:r>
              <a:rPr lang="en-US" sz="1800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endParaRPr lang="en-US" sz="1800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US" dirty="0">
                <a:hlinkClick r:id="rId4"/>
              </a:rPr>
              <a:t>http://www.javatpoint.com/synchronization-in-java</a:t>
            </a:r>
            <a:endParaRPr lang="km-KH" dirty="0"/>
          </a:p>
          <a:p>
            <a:pPr lvl="0"/>
            <a:r>
              <a:rPr lang="en-US" dirty="0">
                <a:hlinkClick r:id="rId5"/>
              </a:rPr>
              <a:t>http://stackoverflow.com/questions/200469/what-is-the-difference-between-a-process-and-a-thread</a:t>
            </a:r>
            <a:endParaRPr lang="km-KH" dirty="0"/>
          </a:p>
          <a:p>
            <a:pPr lvl="0"/>
            <a:r>
              <a:rPr lang="en-US" dirty="0">
                <a:hlinkClick r:id="rId6"/>
              </a:rPr>
              <a:t>http://www.tutorialspoint.com/java/java_multithreading.htm</a:t>
            </a:r>
            <a:endParaRPr lang="km-KH" dirty="0"/>
          </a:p>
          <a:p>
            <a:pPr lvl="0"/>
            <a:r>
              <a:rPr lang="en-US" dirty="0">
                <a:hlinkClick r:id="rId3"/>
              </a:rPr>
              <a:t>http://www.javatpoint.com/inter-thread-communication-example</a:t>
            </a:r>
            <a:endParaRPr lang="en-US" dirty="0"/>
          </a:p>
          <a:p>
            <a:endParaRPr lang="en-US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7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7662" y="353496"/>
            <a:ext cx="8245595" cy="760998"/>
          </a:xfrm>
        </p:spPr>
        <p:txBody>
          <a:bodyPr>
            <a:normAutofit/>
          </a:bodyPr>
          <a:lstStyle/>
          <a:p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មាតិកា</a:t>
            </a:r>
            <a:endParaRPr lang="en-US" sz="30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3462" y="1774885"/>
            <a:ext cx="9487300" cy="441813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m-KH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ca-ES" sz="2400" dirty="0" smtClean="0">
                <a:latin typeface="Khmer OS Battambang" pitchFamily="2" charset="0"/>
                <a:cs typeface="Khmer OS Battambang" pitchFamily="2" charset="0"/>
              </a:rPr>
              <a:t>ការណែនាំអំពី​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Thread</a:t>
            </a:r>
            <a:endParaRPr lang="km-KH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Khmer OS Battambang" pitchFamily="2" charset="0"/>
                <a:cs typeface="Khmer OS Battambang" pitchFamily="2" charset="0"/>
              </a:rPr>
              <a:t>1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.</a:t>
            </a:r>
            <a:r>
              <a:rPr lang="ca-ES" sz="2400" dirty="0" smtClean="0">
                <a:latin typeface="Khmer OS Battambang" pitchFamily="2" charset="0"/>
                <a:cs typeface="Khmer OS Battambang" pitchFamily="2" charset="0"/>
              </a:rPr>
              <a:t> ស្វែង</a:t>
            </a:r>
            <a:r>
              <a:rPr lang="ca-ES" sz="2400" dirty="0">
                <a:latin typeface="Khmer OS Battambang" pitchFamily="2" charset="0"/>
                <a:cs typeface="Khmer OS Battambang" pitchFamily="2" charset="0"/>
              </a:rPr>
              <a:t>យល់អំពី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Program, Process, Thread Concept</a:t>
            </a:r>
            <a:endParaRPr lang="km-KH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Khmer OS Battambang" pitchFamily="2" charset="0"/>
                <a:cs typeface="Khmer OS Battambang" pitchFamily="2" charset="0"/>
              </a:rPr>
              <a:t>2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. ស្វែងយល់អំពី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Two Ways of implementation thread</a:t>
            </a:r>
            <a:endParaRPr lang="ca-ES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ca-ES" sz="2400" dirty="0">
                <a:latin typeface="Khmer OS Battambang" pitchFamily="2" charset="0"/>
                <a:cs typeface="Khmer OS Battambang" pitchFamily="2" charset="0"/>
              </a:rPr>
              <a:t>3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ស្វែងយល់អំពី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Commonly used methods in Thread class </a:t>
            </a:r>
            <a:endParaRPr lang="km-KH" sz="24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ca-ES" sz="2400" dirty="0">
                <a:latin typeface="Khmer OS Battambang" pitchFamily="2" charset="0"/>
                <a:cs typeface="Khmer OS Battambang" pitchFamily="2" charset="0"/>
              </a:rPr>
              <a:t>4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ស្វែងយល់អំពី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Synchronization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654119" y="1890006"/>
            <a:ext cx="6848342" cy="34610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3" indent="-285743">
              <a:lnSpc>
                <a:spcPct val="150000"/>
              </a:lnSpc>
              <a:buFont typeface="Wingdings" pitchFamily="2" charset="2"/>
              <a:buChar char="Ø"/>
            </a:pPr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2654119" y="3158844"/>
            <a:ext cx="684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54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សូមអរគុណ!!!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. </a:t>
            </a:r>
            <a:r>
              <a:rPr lang="km-KH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ទ្រឹស្ដីទូទៅ</a:t>
            </a:r>
            <a:r>
              <a:rPr lang="km-KH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នៃ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 Program</a:t>
            </a:r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, process, thread</a:t>
            </a:r>
            <a:endParaRPr lang="en-US" sz="3000" b="1" dirty="0">
              <a:solidFill>
                <a:srgbClr val="0070C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514" y="2200518"/>
            <a:ext cx="11189806" cy="43122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Program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File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ដែលអាចដំណើរការបាន (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executable)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ដែល​នៅក្នុង​នោះ	មាន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ផ្ទុក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នូវកូដ​ដែល​សរសេរ​មក​ក្នុង​គោល​បំណង​ឲ្យ​កម្មវិធី​ធ្វើ​ការងារអ្វី​មួយនៅ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​លើ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កុំព្យូ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ទ័រ។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ឧទារ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ហរណ៏ៈ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706563" algn="l"/>
              </a:tabLst>
            </a:pP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chrome.exe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គឺជាកម្មវិធី​សម្រាប់​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browse webpages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1706563" algn="l"/>
              </a:tabLst>
            </a:pP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Winword.exe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គឺជាកម្មវិធីសម្រាប់​វាយឯកសារ។</a:t>
            </a:r>
          </a:p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Program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មិន​ត្រូវបាន​ផ្ទុក​នៅលើ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RAM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ទេ។ វា​ផ្ទុក​នៅ​លើ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HDD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 នៅពេល​ដំណើរការវាក៏បង្កើតជា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មួយ​នៅក្នុង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Ram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8" name="Picture 4" descr="http://iconizer.net/files/Ultimate_Gnome/orig/application-x-ms-dos-execu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0" y="2115366"/>
            <a:ext cx="2072059" cy="20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7661" y="1653702"/>
            <a:ext cx="363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អ្វីទៅជា </a:t>
            </a:r>
            <a:r>
              <a:rPr lang="en-CA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Program?</a:t>
            </a:r>
          </a:p>
        </p:txBody>
      </p:sp>
    </p:spTree>
    <p:extLst>
      <p:ext uri="{BB962C8B-B14F-4D97-AF65-F5344CB8AC3E}">
        <p14:creationId xmlns:p14="http://schemas.microsoft.com/office/powerpoint/2010/main" val="242481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1</a:t>
            </a:r>
            <a:r>
              <a:rPr lang="en-US" sz="2800" b="1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. </a:t>
            </a:r>
            <a:r>
              <a:rPr lang="km-KH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ទ្រឹស្ដីទូទៅ</a:t>
            </a:r>
            <a:r>
              <a:rPr lang="km-KH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នៃ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 Program</a:t>
            </a:r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, process, thread</a:t>
            </a:r>
            <a:endParaRPr lang="en-US" sz="3000" b="1" dirty="0">
              <a:solidFill>
                <a:srgbClr val="0070C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514" y="2200518"/>
            <a:ext cx="11189806" cy="431225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executing instance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នៃ​កម្មវិធី។ នៅ​ពេល​ដែល​យើង​ចុច​ពីរដង​	លើរូប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ca-ES" sz="2200" dirty="0" smtClean="0">
                <a:latin typeface="Khmer OS Battambang" pitchFamily="2" charset="0"/>
                <a:cs typeface="Khmer OS Battambang" pitchFamily="2" charset="0"/>
              </a:rPr>
              <a:t>តំ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ណាង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​របស់​កម្មវិធី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Google Chrome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អ្នក​បង្កើត​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ដើម្បី​ប្រើ​</a:t>
            </a:r>
          </a:p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កម្មវ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ិ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Google Chrome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ពេល​ខ្លះ​ត្រូវ​បាន​ហៅ​ថាជា </a:t>
            </a:r>
            <a:r>
              <a:rPr lang="en-CA" sz="2200" b="1" dirty="0">
                <a:latin typeface="Khmer OS Battambang" pitchFamily="2" charset="0"/>
                <a:cs typeface="Khmer OS Battambang" pitchFamily="2" charset="0"/>
              </a:rPr>
              <a:t>active entity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ពេល​ដែល​យើង​ប្រើ​វា​ផ្ទុក​លើ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Memory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ហើយ​ពេល​ដែល​យើង​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reboot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ម៉ាស៊ីន ឬបិទ​កម្មវិធី​វានឹង​លុប​ខ្លួន​វា​ចេញពី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Memory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Processes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មួយ​ចំនួន​អាច​ដំណើរការ​កម្មវិធី​តែមួយ។ ឧទាហរណ៏ៈ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អ្នក​អាច​បើក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multiple instances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នៃ​កម្មវិធី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notepad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Instance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ី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មួយៗ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  <a:endParaRPr lang="en-CA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61" y="1653702"/>
            <a:ext cx="363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អ្វីទៅជា </a:t>
            </a:r>
            <a:r>
              <a:rPr lang="en-CA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Process?</a:t>
            </a:r>
          </a:p>
        </p:txBody>
      </p:sp>
      <p:pic>
        <p:nvPicPr>
          <p:cNvPr id="2056" name="Picture 8" descr="http://downloadicons.net/sites/default/files/check-process-icon-310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7" y="234602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1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. </a:t>
            </a:r>
            <a:r>
              <a:rPr lang="km-KH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ទ្រឹស្ដីទូទៅនៃ</a:t>
            </a:r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Program, process, thread</a:t>
            </a:r>
            <a:endParaRPr lang="en-US" sz="2800" b="1" dirty="0">
              <a:solidFill>
                <a:srgbClr val="0070C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514" y="2200518"/>
            <a:ext cx="11189806" cy="43122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tabLst>
                <a:tab pos="1706563" algn="l"/>
              </a:tabLst>
            </a:pP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គឺជា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executable unit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តូចបំផុត​នៃ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មួយ។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ពេល​ដែលបើក​កម្មវិធី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notepad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 </a:t>
            </a:r>
            <a:r>
              <a:rPr lang="en-CA" sz="2200" dirty="0" smtClean="0">
                <a:latin typeface="Khmer OS Battambang" pitchFamily="2" charset="0"/>
                <a:cs typeface="Khmer OS Battambang" pitchFamily="2" charset="0"/>
              </a:rPr>
              <a:t>OS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របស់​យើង​បាន​បង្កើត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execution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នៃ </a:t>
            </a:r>
            <a:r>
              <a:rPr lang="en-CA" sz="2200" dirty="0" err="1">
                <a:latin typeface="Khmer OS Battambang" pitchFamily="2" charset="0"/>
                <a:cs typeface="Khmer OS Battambang" pitchFamily="2" charset="0"/>
              </a:rPr>
              <a:t>Mainthread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របស់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កម្មវិធី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notepad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 កម្មវិធីមួយ​អាច​មាន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ច្រើន ។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</a:t>
            </a:r>
            <a:r>
              <a:rPr lang="ca-ES" sz="2200" dirty="0">
                <a:latin typeface="Khmer OS Battambang" pitchFamily="2" charset="0"/>
                <a:cs typeface="Khmer OS Battambang" pitchFamily="2" charset="0"/>
              </a:rPr>
              <a:t>ី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មួយៗ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អាច​មាន​មុខ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ងារ​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ខុសៗគ្នា។ </a:t>
            </a:r>
            <a:endParaRPr lang="ca-E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ឧទាហ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រណ៏​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កម្មវិធី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notepad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មាន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មួយចាប់​យក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input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ទិន្នន័យ​នៅ​ពេល​ដែល​យើង​វាយបញ្ចូល ហើយ​មាន​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មួយទៀត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display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អ្វី​ដែល​យើង​បាន​វាយនៅលើ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Screen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។</a:t>
            </a:r>
          </a:p>
          <a:p>
            <a:pPr marL="0" indent="0">
              <a:lnSpc>
                <a:spcPct val="150000"/>
              </a:lnSpc>
              <a:buNone/>
              <a:tabLst>
                <a:tab pos="1706563" algn="l"/>
              </a:tabLst>
            </a:pP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ដែល​ដើរ​ក្រោម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Process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តែមួយ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Share Memory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ដូច្នេះហើយទំនាក់ទំនងពី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មួយទៅ </a:t>
            </a:r>
            <a:r>
              <a:rPr lang="en-CA" sz="2200" dirty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មួយទៀត​ដំណើរការលឿន។</a:t>
            </a:r>
            <a:endParaRPr lang="en-CA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61" y="1653702"/>
            <a:ext cx="363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អ្វីទៅជា </a:t>
            </a:r>
            <a:r>
              <a:rPr lang="en-CA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Thread?</a:t>
            </a:r>
          </a:p>
        </p:txBody>
      </p:sp>
    </p:spTree>
    <p:extLst>
      <p:ext uri="{BB962C8B-B14F-4D97-AF65-F5344CB8AC3E}">
        <p14:creationId xmlns:p14="http://schemas.microsoft.com/office/powerpoint/2010/main" val="233726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1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. </a:t>
            </a:r>
            <a:r>
              <a:rPr lang="km-KH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ទ្រឹស្ដីទូទៅនៃ</a:t>
            </a:r>
            <a:r>
              <a:rPr lang="ca-E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ca-ES" sz="2800" b="1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​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Program, process, thread</a:t>
            </a:r>
            <a:endParaRPr lang="en-US" sz="2800" b="1" dirty="0">
              <a:solidFill>
                <a:srgbClr val="0070C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61" y="1653702"/>
            <a:ext cx="363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អ្វីទៅជា </a:t>
            </a:r>
            <a:r>
              <a:rPr lang="en-CA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Thread?</a:t>
            </a:r>
          </a:p>
        </p:txBody>
      </p:sp>
      <p:pic>
        <p:nvPicPr>
          <p:cNvPr id="3074" name="Picture 2" descr="process vs thread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495" y="2264410"/>
            <a:ext cx="59626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72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1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. </a:t>
            </a:r>
            <a:r>
              <a:rPr lang="km-KH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ទ្រឹស្ដីទូទៅ</a:t>
            </a:r>
            <a:r>
              <a:rPr lang="km-KH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នៃ</a:t>
            </a:r>
            <a:r>
              <a:rPr lang="en-US" sz="2800" dirty="0" smtClean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 Program</a:t>
            </a:r>
            <a:r>
              <a:rPr lang="en-US" sz="2800" dirty="0">
                <a:solidFill>
                  <a:srgbClr val="0070C0"/>
                </a:solidFill>
                <a:latin typeface="Khmer OS Muol Light" pitchFamily="2" charset="0"/>
                <a:cs typeface="Khmer OS Muol Light" pitchFamily="2" charset="0"/>
              </a:rPr>
              <a:t>, process, thread</a:t>
            </a:r>
            <a:endParaRPr lang="en-US" sz="2800" b="1" dirty="0">
              <a:solidFill>
                <a:srgbClr val="0070C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11084445"/>
              </p:ext>
            </p:extLst>
          </p:nvPr>
        </p:nvGraphicFramePr>
        <p:xfrm>
          <a:off x="438150" y="2200275"/>
          <a:ext cx="11188700" cy="36576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594350">
                  <a:extLst>
                    <a:ext uri="{9D8B030D-6E8A-4147-A177-3AD203B41FA5}">
                      <a16:colId xmlns="" xmlns:a16="http://schemas.microsoft.com/office/drawing/2014/main" val="1924783708"/>
                    </a:ext>
                  </a:extLst>
                </a:gridCol>
                <a:gridCol w="5594350">
                  <a:extLst>
                    <a:ext uri="{9D8B030D-6E8A-4147-A177-3AD203B41FA5}">
                      <a16:colId xmlns="" xmlns:a16="http://schemas.microsoft.com/office/drawing/2014/main" val="3484008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Threads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7880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គឺជា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heavy operations</a:t>
                      </a:r>
                      <a:endParaRPr lang="en-CA" sz="2000" dirty="0">
                        <a:latin typeface="Khmer OS Content" panose="02000500000000020004" pitchFamily="2" charset="0"/>
                        <a:cs typeface="Khmer OS Content" panose="02000500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Threads </a:t>
                      </a:r>
                      <a:r>
                        <a:rPr lang="km-KH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គឺជា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light weight 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05905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km-KH" sz="2000" baseline="0" dirty="0" smtClean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ន</a:t>
                      </a:r>
                      <a:r>
                        <a:rPr lang="ca-ES" sz="2000" baseline="0" dirty="0" smtClean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ី</a:t>
                      </a:r>
                      <a:r>
                        <a:rPr lang="km-KH" sz="2000" baseline="0" dirty="0" smtClean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មួយៗ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មាន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Memory space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របស់វា</a:t>
                      </a:r>
                      <a:endParaRPr lang="en-CA" sz="2000" dirty="0">
                        <a:latin typeface="Khmer OS Content" panose="02000500000000020004" pitchFamily="2" charset="0"/>
                        <a:cs typeface="Khmer OS Content" panose="02000500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Threads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ប្រើ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memory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របស់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មេ</a:t>
                      </a:r>
                      <a:endParaRPr lang="en-CA" sz="2000" dirty="0">
                        <a:latin typeface="Khmer OS Content" panose="02000500000000020004" pitchFamily="2" charset="0"/>
                        <a:cs typeface="Khmer OS Content" panose="02000500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0153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m-KH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ទំនាក់ទំនង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Inter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process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គឺយឺតដោយសារពួកវា​មាន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memory address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ខុសៗគ្នា</a:t>
                      </a:r>
                      <a:endParaRPr lang="en-CA" sz="2000" dirty="0">
                        <a:latin typeface="Khmer OS Content" panose="02000500000000020004" pitchFamily="2" charset="0"/>
                        <a:cs typeface="Khmer OS Content" panose="02000500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km-KH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ទំនាក់ទំនង​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inter thread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គឺលឿន​ដោយ​សារ​ពួកវា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share memory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នៅ​ក្នុង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មេតែមួយ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88415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មិន​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share memory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ជា​មួយ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ដទៃទៀត​ទេ</a:t>
                      </a:r>
                      <a:endParaRPr lang="en-CA" sz="2000" dirty="0">
                        <a:latin typeface="Khmer OS Content" panose="02000500000000020004" pitchFamily="2" charset="0"/>
                        <a:cs typeface="Khmer OS Content" panose="02000500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Threads share memory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ជាមួយ​នឹង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threads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ដទៃទៀត​ដែល​ស្ថិត​នៅ​ក្នុង </a:t>
                      </a:r>
                      <a:r>
                        <a:rPr lang="en-CA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process </a:t>
                      </a:r>
                      <a:r>
                        <a:rPr lang="km-KH" sz="2000" baseline="0" dirty="0">
                          <a:latin typeface="Khmer OS Content" panose="02000500000000020004" pitchFamily="2" charset="0"/>
                          <a:cs typeface="Khmer OS Content" panose="02000500000000020004" pitchFamily="2" charset="0"/>
                        </a:rPr>
                        <a:t>តែមួយ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4397067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61" y="1653702"/>
            <a:ext cx="363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Process VS Thread</a:t>
            </a:r>
          </a:p>
        </p:txBody>
      </p:sp>
    </p:spTree>
    <p:extLst>
      <p:ext uri="{BB962C8B-B14F-4D97-AF65-F5344CB8AC3E}">
        <p14:creationId xmlns:p14="http://schemas.microsoft.com/office/powerpoint/2010/main" val="7905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2</a:t>
            </a:r>
            <a:r>
              <a:rPr lang="en-US" sz="30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. Two ways to implement Thread 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km-KH" sz="2400" b="1" dirty="0" smtClean="0">
                <a:latin typeface="Khmer OS Battambang" pitchFamily="2" charset="0"/>
                <a:cs typeface="Khmer OS Battambang" pitchFamily="2" charset="0"/>
              </a:rPr>
              <a:t>វិធីសាស្ត្រក្នុងការ ធ្វើអោយមាន </a:t>
            </a:r>
            <a:r>
              <a:rPr lang="en-US" sz="2400" b="1" dirty="0" smtClean="0">
                <a:latin typeface="Khmer OS Battambang" pitchFamily="2" charset="0"/>
                <a:cs typeface="Khmer OS Battambang" pitchFamily="2" charset="0"/>
              </a:rPr>
              <a:t>Thread </a:t>
            </a:r>
            <a:r>
              <a:rPr lang="km-KH" sz="2400" b="1" dirty="0" smtClean="0">
                <a:latin typeface="Khmer OS Battambang" pitchFamily="2" charset="0"/>
                <a:cs typeface="Khmer OS Battambang" pitchFamily="2" charset="0"/>
              </a:rPr>
              <a:t>កើតឡើងគឺ</a:t>
            </a:r>
          </a:p>
          <a:p>
            <a:pPr marL="688975" indent="0">
              <a:lnSpc>
                <a:spcPct val="120000"/>
              </a:lnSpc>
            </a:pPr>
            <a:r>
              <a:rPr lang="en-US" sz="2400" dirty="0" smtClean="0"/>
              <a:t> Extend</a:t>
            </a:r>
            <a:r>
              <a:rPr lang="km-KH" sz="2400" dirty="0" smtClean="0"/>
              <a:t> ពី</a:t>
            </a:r>
            <a:r>
              <a:rPr lang="en-US" sz="2400" dirty="0" smtClean="0"/>
              <a:t> </a:t>
            </a:r>
            <a:r>
              <a:rPr lang="en-US" sz="2400" dirty="0"/>
              <a:t>Thread class</a:t>
            </a:r>
            <a:r>
              <a:rPr lang="en-US" sz="2400" dirty="0" smtClean="0"/>
              <a:t>.</a:t>
            </a:r>
          </a:p>
          <a:p>
            <a:pPr marL="688975" indent="0">
              <a:lnSpc>
                <a:spcPct val="120000"/>
              </a:lnSpc>
            </a:pPr>
            <a:r>
              <a:rPr lang="en-US" sz="2400" dirty="0" smtClean="0"/>
              <a:t> Implement </a:t>
            </a:r>
            <a:r>
              <a:rPr lang="km-KH" sz="2400" dirty="0"/>
              <a:t>ពី</a:t>
            </a:r>
            <a:r>
              <a:rPr lang="en-US" sz="2400" dirty="0"/>
              <a:t> Runnable interface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km-KH" sz="2400" b="1" dirty="0">
                <a:latin typeface="Khmer OS Battambang" pitchFamily="2" charset="0"/>
                <a:cs typeface="Khmer OS Battambang" pitchFamily="2" charset="0"/>
              </a:rPr>
              <a:t>	</a:t>
            </a:r>
            <a:endParaRPr lang="en-US" sz="2400" b="1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7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2922647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1035</Words>
  <Application>Microsoft Office PowerPoint</Application>
  <PresentationFormat>Widescreen</PresentationFormat>
  <Paragraphs>256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Microsoft YaHei UI</vt:lpstr>
      <vt:lpstr>Arial</vt:lpstr>
      <vt:lpstr>DaunPenh</vt:lpstr>
      <vt:lpstr>Khmer OS Battambang</vt:lpstr>
      <vt:lpstr>Khmer OS Content</vt:lpstr>
      <vt:lpstr>Khmer OS Muol Light</vt:lpstr>
      <vt:lpstr>Wingdings</vt:lpstr>
      <vt:lpstr>TS102922647</vt:lpstr>
      <vt:lpstr>PowerPoint Presentation</vt:lpstr>
      <vt:lpstr>ថ្នាក់ ភ្នំពេញ</vt:lpstr>
      <vt:lpstr>មាតិកា</vt:lpstr>
      <vt:lpstr>1. ទ្រឹស្ដីទូទៅនៃ Program, process, thread</vt:lpstr>
      <vt:lpstr>1. ទ្រឹស្ដីទូទៅនៃ Program, process, thread</vt:lpstr>
      <vt:lpstr>1. ទ្រឹស្ដីទូទៅនៃProgram, process, thread</vt:lpstr>
      <vt:lpstr>1. ទ្រឹស្ដីទូទៅនៃ ​Program, process, thread</vt:lpstr>
      <vt:lpstr>1. ទ្រឹស្ដីទូទៅនៃ Program, process, thread</vt:lpstr>
      <vt:lpstr> 2. Two ways to implement Thread  </vt:lpstr>
      <vt:lpstr> 2. Two ways to implement Thread  </vt:lpstr>
      <vt:lpstr> 2. Two ways to implement Thread  </vt:lpstr>
      <vt:lpstr> 2. Two ways to implement Thread  </vt:lpstr>
      <vt:lpstr> 2. Two ways to implement Thread  </vt:lpstr>
      <vt:lpstr> 3. Commonly used method in thread class </vt:lpstr>
      <vt:lpstr> 3.1 sleep() </vt:lpstr>
      <vt:lpstr> 3.1 sleep() </vt:lpstr>
      <vt:lpstr> 3.2 join() </vt:lpstr>
      <vt:lpstr> 3.2 join() </vt:lpstr>
      <vt:lpstr> 3.2 join() </vt:lpstr>
      <vt:lpstr> 3.3 wait() </vt:lpstr>
      <vt:lpstr> 3.3 wait() </vt:lpstr>
      <vt:lpstr> 3.4 notify() &amp; notifyall() </vt:lpstr>
      <vt:lpstr> 4. ស្វែងយល់អំពី Synchronization </vt:lpstr>
      <vt:lpstr> 4. ស្វែងយល់អំពី Synchronization (ត) </vt:lpstr>
      <vt:lpstr> 4.1 ស្វែងយល់អំពី Thread Synchronized </vt:lpstr>
      <vt:lpstr> 4.1 ស្វែងយល់អំពី Thread Synchronized​(ត)</vt:lpstr>
      <vt:lpstr> 4.1 ស្វែងយល់អំពី Thread Synchronized​(ត)</vt:lpstr>
      <vt:lpstr> 4.2 ស្វែងយល់អំពី Cooperation </vt:lpstr>
      <vt:lpstr> 10. ប្រភពឯកសារ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2013-07-06T07:41:15Z</dcterms:created>
  <dcterms:modified xsi:type="dcterms:W3CDTF">2016-05-10T03:08:28Z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